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4"/>
  </p:sldMasterIdLst>
  <p:notesMasterIdLst>
    <p:notesMasterId r:id="rId18"/>
  </p:notesMasterIdLst>
  <p:handoutMasterIdLst>
    <p:handoutMasterId r:id="rId19"/>
  </p:handoutMasterIdLst>
  <p:sldIdLst>
    <p:sldId id="256" r:id="rId5"/>
    <p:sldId id="263" r:id="rId6"/>
    <p:sldId id="264" r:id="rId7"/>
    <p:sldId id="265" r:id="rId8"/>
    <p:sldId id="266" r:id="rId9"/>
    <p:sldId id="267" r:id="rId10"/>
    <p:sldId id="269" r:id="rId11"/>
    <p:sldId id="268" r:id="rId12"/>
    <p:sldId id="273" r:id="rId13"/>
    <p:sldId id="272" r:id="rId14"/>
    <p:sldId id="270" r:id="rId15"/>
    <p:sldId id="271" r:id="rId16"/>
    <p:sldId id="26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823" autoAdjust="0"/>
    <p:restoredTop sz="94660"/>
  </p:normalViewPr>
  <p:slideViewPr>
    <p:cSldViewPr snapToGrid="0">
      <p:cViewPr varScale="1">
        <p:scale>
          <a:sx n="196" d="100"/>
          <a:sy n="196" d="100"/>
        </p:scale>
        <p:origin x="184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C290E50-D3EA-4329-AA5F-AF5A5C575D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112D18-5CEB-46F3-924F-E35464AAA36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35D1AD-E24C-4E82-BC85-28527A42DCE7}" type="datetimeFigureOut">
              <a:rPr lang="en-US" smtClean="0"/>
              <a:t>7/10/22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8FC0ED-2712-4B69-9F16-123F02DBF5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BD00C-2269-4424-828A-8D893B5226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0B3793-D85E-4082-925C-FAA1A2B272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8639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sv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55EA34-3951-4B6D-8DDD-B157CE00471C}" type="datetimeFigureOut">
              <a:rPr lang="en-US" smtClean="0"/>
              <a:t>7/10/22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B3E965-974B-498D-B360-83DD1F9DEB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636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B3E965-974B-498D-B360-83DD1F9DEB5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652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B3E965-974B-498D-B360-83DD1F9DEB5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642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AB3A824-1A51-4B26-AD58-A6D8E14F6C04}" type="datetimeFigureOut">
              <a:rPr lang="en-US" noProof="0" smtClean="0"/>
              <a:t>7/10/22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7/10/22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7/10/22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noProof="0" smtClean="0"/>
              <a:t>7/10/22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noProof="0" smtClean="0"/>
              <a:t>7/10/22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noProof="0" smtClean="0"/>
              <a:t>7/10/22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7/10/22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7/10/22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7/10/22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7/10/22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7/10/22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CBC1C18-307B-4F68-A007-B5B542270E8D}" type="datetimeFigureOut">
              <a:rPr lang="en-US" noProof="0" smtClean="0"/>
              <a:t>7/10/22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geoliv/8050365593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nytimes.com/2012/01/15/your-money/a-starbucks-price-increase-to-a-not-so-round-final-number.html" TargetMode="External"/><Relationship Id="rId4" Type="http://schemas.openxmlformats.org/officeDocument/2006/relationships/hyperlink" Target="https://creativecommons.org/licenses/by-sa/3.0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census.gov/library/visualizations/interactive/2020-population-and-housing-state-data.html" TargetMode="External"/><Relationship Id="rId4" Type="http://schemas.openxmlformats.org/officeDocument/2006/relationships/hyperlink" Target="https://www.ncausa.org/Research-Trends/Market-Research/NCD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562355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offee Beans">
            <a:extLst>
              <a:ext uri="{FF2B5EF4-FFF2-40B4-BE49-F238E27FC236}">
                <a16:creationId xmlns:a16="http://schemas.microsoft.com/office/drawing/2014/main" id="{291BDB91-E757-4677-A38C-EB354240C83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4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"/>
          <a:stretch/>
        </p:blipFill>
        <p:spPr>
          <a:xfrm>
            <a:off x="0" y="0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>
            <a:normAutofit/>
          </a:bodyPr>
          <a:lstStyle/>
          <a:p>
            <a:r>
              <a:rPr lang="en-US" sz="6600" b="1">
                <a:solidFill>
                  <a:schemeClr val="tx1"/>
                </a:solidFill>
              </a:rPr>
              <a:t>Coffee over time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>
            <a:normAutofit/>
          </a:bodyPr>
          <a:lstStyle/>
          <a:p>
            <a:r>
              <a:rPr lang="en-US" sz="2000">
                <a:solidFill>
                  <a:schemeClr val="tx1"/>
                </a:solidFill>
              </a:rPr>
              <a:t>Is your daily coffee cup leaving you broke?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AC279D-B29D-CEB3-B065-835284C3DF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6080" r="-1" b="8900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7DD571-C9EB-6231-0500-1DE3F2242F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tx1"/>
                </a:solidFill>
              </a:rPr>
              <a:t>THE ONE-CENT STORM</a:t>
            </a:r>
            <a:br>
              <a:rPr lang="en-US" sz="6600" dirty="0">
                <a:solidFill>
                  <a:schemeClr val="tx1"/>
                </a:solidFill>
              </a:rPr>
            </a:br>
            <a:br>
              <a:rPr lang="en-US" sz="66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1"/>
                </a:solidFill>
              </a:rPr>
              <a:t>STARBUCKS MADE NEW YORKERS COUNT PENNIES IN 2011  </a:t>
            </a:r>
            <a:br>
              <a:rPr lang="en-US" sz="6600" dirty="0">
                <a:solidFill>
                  <a:schemeClr val="tx1"/>
                </a:solidFill>
              </a:rPr>
            </a:br>
            <a:endParaRPr lang="en-US" sz="66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9DA42F-A9E3-8699-BD62-BCEE4F30EE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</p:spPr>
        <p:txBody>
          <a:bodyPr>
            <a:normAutofit/>
          </a:bodyPr>
          <a:lstStyle/>
          <a:p>
            <a:pPr algn="just"/>
            <a:r>
              <a:rPr lang="en-US" sz="2000" dirty="0">
                <a:solidFill>
                  <a:schemeClr val="tx1"/>
                </a:solidFill>
              </a:rPr>
              <a:t>In 2011 Starbucks increased the price of the tall coffee from $1.89 to $2.01 including taxes.</a:t>
            </a:r>
          </a:p>
          <a:p>
            <a:pPr algn="just"/>
            <a:endParaRPr lang="en-US" sz="2000" dirty="0">
              <a:solidFill>
                <a:schemeClr val="tx1"/>
              </a:solidFill>
            </a:endParaRPr>
          </a:p>
          <a:p>
            <a:pPr algn="just"/>
            <a:r>
              <a:rPr lang="en-US" sz="2000" dirty="0">
                <a:solidFill>
                  <a:schemeClr val="tx1"/>
                </a:solidFill>
              </a:rPr>
              <a:t>This event made New Yorkers change their lifestyles.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6918455-5EC8-2667-87B5-F8C1CFEE7DE4}"/>
              </a:ext>
            </a:extLst>
          </p:cNvPr>
          <p:cNvSpPr txBox="1"/>
          <p:nvPr/>
        </p:nvSpPr>
        <p:spPr>
          <a:xfrm>
            <a:off x="9939618" y="6657944"/>
            <a:ext cx="224933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flickr.com/photos/geoliv/805036559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2CEED8-6C9B-83FF-4F32-9181D3490126}"/>
              </a:ext>
            </a:extLst>
          </p:cNvPr>
          <p:cNvSpPr txBox="1"/>
          <p:nvPr/>
        </p:nvSpPr>
        <p:spPr>
          <a:xfrm>
            <a:off x="-3028" y="6581000"/>
            <a:ext cx="113604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5"/>
              </a:rPr>
              <a:t>https://www.nytimes.com/2012/01/15/your-money/a-starbucks-price-increase-to-a-not-so-round-final-number.html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75920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97627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0846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1063F05-99EF-4DA3-B595-4E26670F29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</a:schemeClr>
              </a:gs>
              <a:gs pos="100000">
                <a:schemeClr val="bg1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04461-E85A-43E7-AA0B-B7DF596C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  <a:prstGeom prst="rect">
            <a:avLst/>
          </a:prstGeom>
        </p:spPr>
        <p:txBody>
          <a:bodyPr lIns="0" tIns="108000">
            <a:normAutofit/>
          </a:bodyPr>
          <a:lstStyle/>
          <a:p>
            <a:r>
              <a:rPr lang="en-US" sz="5400" b="1" dirty="0">
                <a:solidFill>
                  <a:srgbClr val="FFFFFF"/>
                </a:solidFill>
              </a:rPr>
              <a:t>Thank You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A835C2-2B9B-4174-AA2C-60A4F1311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D39F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DDBE1-00CD-4A90-9BA9-5E79F6C6F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6258" y="2286000"/>
            <a:ext cx="3791711" cy="39319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Email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/>
              <a:t>somesone@example.com</a:t>
            </a:r>
            <a:endParaRPr lang="en-US" b="1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4" descr="Restaurant Open Sign">
            <a:extLst>
              <a:ext uri="{FF2B5EF4-FFF2-40B4-BE49-F238E27FC236}">
                <a16:creationId xmlns:a16="http://schemas.microsoft.com/office/drawing/2014/main" id="{4BB88093-7048-42AA-9AFC-B007B4E797A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68548" y="10"/>
            <a:ext cx="6723452" cy="6857990"/>
          </a:xfrm>
          <a:prstGeom prst="rect">
            <a:avLst/>
          </a:prstGeom>
        </p:spPr>
      </p:pic>
      <p:pic>
        <p:nvPicPr>
          <p:cNvPr id="7" name="Graphic 6" descr="Envelope">
            <a:extLst>
              <a:ext uri="{FF2B5EF4-FFF2-40B4-BE49-F238E27FC236}">
                <a16:creationId xmlns:a16="http://schemas.microsoft.com/office/drawing/2014/main" id="{1BCFD98B-5534-433A-A8E6-4DE2A04C391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4129" y="2286000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044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E59668-3C21-4C75-9F1D-FC8FC2F32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Oval 5">
            <a:extLst>
              <a:ext uri="{FF2B5EF4-FFF2-40B4-BE49-F238E27FC236}">
                <a16:creationId xmlns:a16="http://schemas.microsoft.com/office/drawing/2014/main" id="{52A002CF-6EAF-497D-9B9B-EF9F44518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F631B04-CB79-4ABB-B631-511E05B250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325EA897-A494-4735-A618-A4E048FF4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604C0F-8656-B85D-12A8-8AE5A7B14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9271" y="681318"/>
            <a:ext cx="3492552" cy="32214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/>
              <a:t>FINAL 3  Brewers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985401-A1C0-F27C-85AB-EC5CB03DFA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59271" y="4069976"/>
            <a:ext cx="3492552" cy="214390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chemeClr val="accent1"/>
              </a:buClr>
            </a:pPr>
            <a:endParaRPr lang="en-US" sz="1600" dirty="0"/>
          </a:p>
          <a:p>
            <a:pPr marL="285750" indent="-285750">
              <a:buClr>
                <a:schemeClr val="accent1"/>
              </a:buClr>
              <a:buBlip>
                <a:blip r:embed="rId2"/>
              </a:buBlip>
            </a:pPr>
            <a:r>
              <a:rPr lang="en-US" sz="1600" dirty="0"/>
              <a:t>CHELSEA MILLER</a:t>
            </a:r>
          </a:p>
          <a:p>
            <a:pPr marL="285750" indent="-285750">
              <a:buClr>
                <a:schemeClr val="accent1"/>
              </a:buClr>
              <a:buBlip>
                <a:blip r:embed="rId2"/>
              </a:buBlip>
            </a:pPr>
            <a:r>
              <a:rPr lang="en-US" sz="1600" dirty="0"/>
              <a:t>GUSTAVO HERNANDEZ</a:t>
            </a:r>
          </a:p>
          <a:p>
            <a:pPr marL="285750" indent="-285750">
              <a:buClr>
                <a:schemeClr val="accent1"/>
              </a:buClr>
              <a:buBlip>
                <a:blip r:embed="rId2"/>
              </a:buBlip>
            </a:pPr>
            <a:r>
              <a:rPr lang="en-US" sz="1600" dirty="0"/>
              <a:t>HENRI TUDELA</a:t>
            </a:r>
          </a:p>
          <a:p>
            <a:pPr>
              <a:buClr>
                <a:schemeClr val="accent1"/>
              </a:buClr>
            </a:pPr>
            <a:endParaRPr lang="en-US" sz="16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17EEFCE-0449-4BB1-BFAE-14A3779264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4566" y="3925122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person wearing glasses&#10;&#10;Description automatically generated with low confidence">
            <a:extLst>
              <a:ext uri="{FF2B5EF4-FFF2-40B4-BE49-F238E27FC236}">
                <a16:creationId xmlns:a16="http://schemas.microsoft.com/office/drawing/2014/main" id="{EFA04C0F-E5D5-E09A-9FB2-61CDDC8959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" b="10759"/>
          <a:stretch/>
        </p:blipFill>
        <p:spPr>
          <a:xfrm>
            <a:off x="3392092" y="3264090"/>
            <a:ext cx="4027002" cy="3593910"/>
          </a:xfrm>
          <a:prstGeom prst="rect">
            <a:avLst/>
          </a:prstGeom>
        </p:spPr>
      </p:pic>
      <p:pic>
        <p:nvPicPr>
          <p:cNvPr id="10" name="Picture 9" descr="A person holding a glass of wine&#10;&#10;Description automatically generated with medium confidence">
            <a:extLst>
              <a:ext uri="{FF2B5EF4-FFF2-40B4-BE49-F238E27FC236}">
                <a16:creationId xmlns:a16="http://schemas.microsoft.com/office/drawing/2014/main" id="{EE8C532D-AF4D-6BB5-89F5-732E053519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" b="1758"/>
          <a:stretch/>
        </p:blipFill>
        <p:spPr>
          <a:xfrm>
            <a:off x="1068645" y="10"/>
            <a:ext cx="4113440" cy="3920034"/>
          </a:xfrm>
          <a:custGeom>
            <a:avLst/>
            <a:gdLst/>
            <a:ahLst/>
            <a:cxnLst/>
            <a:rect l="l" t="t" r="r" b="b"/>
            <a:pathLst>
              <a:path w="4113440" h="3920044">
                <a:moveTo>
                  <a:pt x="0" y="0"/>
                </a:moveTo>
                <a:lnTo>
                  <a:pt x="4113440" y="0"/>
                </a:lnTo>
                <a:lnTo>
                  <a:pt x="4113440" y="3103224"/>
                </a:lnTo>
                <a:lnTo>
                  <a:pt x="2157388" y="3103224"/>
                </a:lnTo>
                <a:lnTo>
                  <a:pt x="2157388" y="3920044"/>
                </a:lnTo>
                <a:lnTo>
                  <a:pt x="0" y="3920044"/>
                </a:lnTo>
                <a:close/>
              </a:path>
            </a:pathLst>
          </a:cu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BA414B7-AF29-4E75-8BA2-82D33D3B8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41182" y="640080"/>
            <a:ext cx="2077912" cy="24621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erson with purple hair&#10;&#10;Description automatically generated with medium confidence">
            <a:extLst>
              <a:ext uri="{FF2B5EF4-FFF2-40B4-BE49-F238E27FC236}">
                <a16:creationId xmlns:a16="http://schemas.microsoft.com/office/drawing/2014/main" id="{C14491C0-F5C2-74E6-AB57-492177CA986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933" r="2" b="29914"/>
          <a:stretch/>
        </p:blipFill>
        <p:spPr>
          <a:xfrm>
            <a:off x="3274" y="4069977"/>
            <a:ext cx="3230733" cy="201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413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109556B-EAE9-4435-B409-0519F2CB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7" cy="6858000"/>
          </a:xfrm>
          <a:prstGeom prst="rect">
            <a:avLst/>
          </a:prstGeom>
          <a:solidFill>
            <a:srgbClr val="3536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7F7F86-E781-3F0A-4273-974F5F7D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07027" cy="149961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Chelsea Miller 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814CCBE-423E-41B2-A9F3-82679F49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E79AC5D-E41A-505D-4D25-303BA4969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07027" cy="4023360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D44F15-CA03-F43B-A764-04174A4A11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36" r="15385" b="-1"/>
          <a:stretch/>
        </p:blipFill>
        <p:spPr>
          <a:xfrm>
            <a:off x="7552266" y="10"/>
            <a:ext cx="463973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512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0">
            <a:extLst>
              <a:ext uri="{FF2B5EF4-FFF2-40B4-BE49-F238E27FC236}">
                <a16:creationId xmlns:a16="http://schemas.microsoft.com/office/drawing/2014/main" id="{6109556B-EAE9-4435-B409-0519F2CB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7" cy="6858000"/>
          </a:xfrm>
          <a:prstGeom prst="rect">
            <a:avLst/>
          </a:prstGeom>
          <a:solidFill>
            <a:srgbClr val="605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2845C2-80B4-38CF-80BC-2C5E31A6A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07027" cy="14996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Gustavo A </a:t>
            </a:r>
            <a:r>
              <a:rPr lang="en-US" dirty="0" err="1">
                <a:solidFill>
                  <a:srgbClr val="FFFFFF"/>
                </a:solidFill>
              </a:rPr>
              <a:t>hernandez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26" name="Straight Connector 22">
            <a:extLst>
              <a:ext uri="{FF2B5EF4-FFF2-40B4-BE49-F238E27FC236}">
                <a16:creationId xmlns:a16="http://schemas.microsoft.com/office/drawing/2014/main" id="{5814CCBE-423E-41B2-A9F3-82679F49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ontent Placeholder 17">
            <a:extLst>
              <a:ext uri="{FF2B5EF4-FFF2-40B4-BE49-F238E27FC236}">
                <a16:creationId xmlns:a16="http://schemas.microsoft.com/office/drawing/2014/main" id="{B3ED6AEF-38E2-C3B8-C148-5ADC00979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809" y="1932564"/>
            <a:ext cx="6974453" cy="4563604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1600" dirty="0">
                <a:solidFill>
                  <a:srgbClr val="FFFFFF"/>
                </a:solidFill>
              </a:rPr>
              <a:t>My expertise areas are Economics and Mathematics. I love to work with topics that can have interesting results.</a:t>
            </a:r>
          </a:p>
          <a:p>
            <a:pPr algn="just"/>
            <a:r>
              <a:rPr lang="en-US" sz="1800" u="sng" dirty="0">
                <a:solidFill>
                  <a:srgbClr val="FFFFFF"/>
                </a:solidFill>
              </a:rPr>
              <a:t>Education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(2022 – Present) Evergreen Valley College working in an Associates in Arts in 		Economics and going towards a 4-year University for a 			degree in Economics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(2021 – 2022) Southern Careers Institute Inc Powered By Woz-U - Certification in 		Data Science 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(2017) Associates Degree in Accounting &amp; Businesses Management – Mexico</a:t>
            </a:r>
          </a:p>
          <a:p>
            <a:pPr algn="just"/>
            <a:endParaRPr lang="en-US" sz="1600" dirty="0">
              <a:solidFill>
                <a:srgbClr val="FFFFFF"/>
              </a:solidFill>
            </a:endParaRPr>
          </a:p>
          <a:p>
            <a:pPr algn="just"/>
            <a:r>
              <a:rPr lang="en-US" sz="1800" u="sng" dirty="0">
                <a:solidFill>
                  <a:srgbClr val="FFFFFF"/>
                </a:solidFill>
              </a:rPr>
              <a:t>Work Experience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(2021 – Present) Tesla Motors Inc – Production Associate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(2018 -2021) Easy-Pak LLC – Operator III</a:t>
            </a:r>
          </a:p>
          <a:p>
            <a:pPr algn="just">
              <a:buBlip>
                <a:blip r:embed="rId2"/>
              </a:buBlip>
            </a:pPr>
            <a:r>
              <a:rPr lang="en-US" sz="1600" dirty="0">
                <a:solidFill>
                  <a:srgbClr val="FFFFFF"/>
                </a:solidFill>
              </a:rPr>
              <a:t> (2017 – 2018) </a:t>
            </a:r>
            <a:r>
              <a:rPr lang="en-US" sz="1600" dirty="0" err="1">
                <a:solidFill>
                  <a:srgbClr val="FFFFFF"/>
                </a:solidFill>
              </a:rPr>
              <a:t>Inbursa</a:t>
            </a:r>
            <a:r>
              <a:rPr lang="en-US" sz="1600" dirty="0">
                <a:solidFill>
                  <a:srgbClr val="FFFFFF"/>
                </a:solidFill>
              </a:rPr>
              <a:t> Bank – General Assistant (Mexico)</a:t>
            </a:r>
          </a:p>
          <a:p>
            <a:pPr algn="just"/>
            <a:endParaRPr lang="en-US" sz="1600" dirty="0">
              <a:solidFill>
                <a:srgbClr val="FFFFFF"/>
              </a:solidFill>
            </a:endParaRPr>
          </a:p>
          <a:p>
            <a:pPr algn="just"/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7" name="Content Placeholder 6" descr="A picture containing person, step&#10;&#10;Description automatically generated">
            <a:extLst>
              <a:ext uri="{FF2B5EF4-FFF2-40B4-BE49-F238E27FC236}">
                <a16:creationId xmlns:a16="http://schemas.microsoft.com/office/drawing/2014/main" id="{93AC4C23-1323-AB29-E95E-B780A6D4BB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794"/>
          <a:stretch/>
        </p:blipFill>
        <p:spPr>
          <a:xfrm rot="16200000">
            <a:off x="6443133" y="1109133"/>
            <a:ext cx="6858000" cy="463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20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109556B-EAE9-4435-B409-0519F2CB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7" cy="6858000"/>
          </a:xfrm>
          <a:prstGeom prst="rect">
            <a:avLst/>
          </a:prstGeom>
          <a:solidFill>
            <a:srgbClr val="547C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00CFCD-3D64-972A-AC46-EDEEE2324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07027" cy="14996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Henrietta (Henri) </a:t>
            </a:r>
            <a:r>
              <a:rPr lang="en-US" dirty="0" err="1">
                <a:solidFill>
                  <a:srgbClr val="FFFFFF"/>
                </a:solidFill>
              </a:rPr>
              <a:t>tudela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814CCBE-423E-41B2-A9F3-82679F49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6D9C77D-A7B5-5C9A-7D58-37B9D52CC5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07027" cy="4023360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Content Placeholder 4" descr="A person holding a glass of wine&#10;&#10;Description automatically generated with medium confidence">
            <a:extLst>
              <a:ext uri="{FF2B5EF4-FFF2-40B4-BE49-F238E27FC236}">
                <a16:creationId xmlns:a16="http://schemas.microsoft.com/office/drawing/2014/main" id="{163763CF-B058-AACB-93AE-F9B56F5EDA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38" r="22436" b="-1"/>
          <a:stretch/>
        </p:blipFill>
        <p:spPr>
          <a:xfrm>
            <a:off x="7552266" y="10"/>
            <a:ext cx="463973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857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seup of a dark coffee on a mug">
            <a:extLst>
              <a:ext uri="{FF2B5EF4-FFF2-40B4-BE49-F238E27FC236}">
                <a16:creationId xmlns:a16="http://schemas.microsoft.com/office/drawing/2014/main" id="{09D6B472-8192-9839-DADF-7517C688F6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5138" r="-1" b="9934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28635F-EE48-F5B7-4E26-9AD63F9CF8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r>
              <a:rPr lang="en-US" sz="6600">
                <a:solidFill>
                  <a:schemeClr val="tx1"/>
                </a:solidFill>
              </a:rPr>
              <a:t>COFFEE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A2FD-2437-1C4A-EEBB-7A54184D65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WHO DOES NOT LIKE COFFEE?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3944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15F1CC53-719A-4763-BF30-5E25A63C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7D4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Graphical user interface&#10;&#10;Description automatically generated">
            <a:extLst>
              <a:ext uri="{FF2B5EF4-FFF2-40B4-BE49-F238E27FC236}">
                <a16:creationId xmlns:a16="http://schemas.microsoft.com/office/drawing/2014/main" id="{3C7F9637-ACDA-BE3E-49C0-DBDC44D11E6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1" b="10129"/>
          <a:stretch/>
        </p:blipFill>
        <p:spPr>
          <a:xfrm>
            <a:off x="441310" y="321734"/>
            <a:ext cx="6812181" cy="396416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54086-8B5C-B4FF-C3B6-19834E9005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90091" y="2292568"/>
            <a:ext cx="3424739" cy="2279432"/>
          </a:xfrm>
        </p:spPr>
        <p:txBody>
          <a:bodyPr vert="horz" lIns="45720" tIns="45720" rIns="45720" bIns="45720" rtlCol="0" anchor="ctr">
            <a:normAutofit fontScale="92500" lnSpcReduction="10000"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rgbClr val="FFFFFF"/>
                </a:solidFill>
              </a:rPr>
              <a:t>Coffee had been the world’s favorite drink this two last decades. The US has a population of 331,449,281 according to the 2020 CENSUS; and nearly the 66% of the population enjoy 2 cups of coffee every day. </a:t>
            </a:r>
          </a:p>
        </p:txBody>
      </p:sp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3811ED81-B5B6-E3B4-78E9-FBBC46205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5700" y="4671842"/>
            <a:ext cx="4061997" cy="176458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8D705D5-0551-2D80-2B64-627E69DD49B2}"/>
              </a:ext>
            </a:extLst>
          </p:cNvPr>
          <p:cNvSpPr txBox="1"/>
          <p:nvPr/>
        </p:nvSpPr>
        <p:spPr>
          <a:xfrm>
            <a:off x="7489621" y="6204282"/>
            <a:ext cx="44256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800" dirty="0">
                <a:hlinkClick r:id="rId4"/>
              </a:rPr>
              <a:t>https://www.ncausa.org/Research-Trends/Market-Research/NCDT</a:t>
            </a:r>
            <a:endParaRPr lang="en-US" sz="800" dirty="0"/>
          </a:p>
          <a:p>
            <a:pPr algn="just"/>
            <a:r>
              <a:rPr lang="en-US" sz="800" dirty="0">
                <a:hlinkClick r:id="rId5"/>
              </a:rPr>
              <a:t>https://www.census.gov/library/visualizations/interactive/2020-population-and-housing-state-data.html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790354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9">
            <a:extLst>
              <a:ext uri="{FF2B5EF4-FFF2-40B4-BE49-F238E27FC236}">
                <a16:creationId xmlns:a16="http://schemas.microsoft.com/office/drawing/2014/main" id="{C411DB08-1669-426B-BBEB-FAD285EF8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1">
            <a:extLst>
              <a:ext uri="{FF2B5EF4-FFF2-40B4-BE49-F238E27FC236}">
                <a16:creationId xmlns:a16="http://schemas.microsoft.com/office/drawing/2014/main" id="{029E4219-121F-4CD1-AA58-24746CD2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57631-B967-83D9-BA1B-7ACCDF4C38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276" y="640080"/>
            <a:ext cx="4208656" cy="3034857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Did coffee defeated covid-19?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7B64E7-985D-19CC-5BFD-B4320C2A4B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4502" y="3849539"/>
            <a:ext cx="4408431" cy="2359417"/>
          </a:xfrm>
        </p:spPr>
        <p:txBody>
          <a:bodyPr anchor="t">
            <a:normAutofit/>
          </a:bodyPr>
          <a:lstStyle/>
          <a:p>
            <a:pPr algn="ctr"/>
            <a:r>
              <a:rPr lang="en-US" u="sng" dirty="0">
                <a:solidFill>
                  <a:srgbClr val="FFFFFF"/>
                </a:solidFill>
              </a:rPr>
              <a:t>Coffee price in the Stock Market</a:t>
            </a:r>
          </a:p>
          <a:p>
            <a:pPr algn="r"/>
            <a:r>
              <a:rPr lang="en-US" sz="1600" dirty="0">
                <a:solidFill>
                  <a:srgbClr val="FFFFFF"/>
                </a:solidFill>
              </a:rPr>
              <a:t>Price per sack of 60kg</a:t>
            </a:r>
          </a:p>
          <a:p>
            <a:pPr algn="r"/>
            <a:endParaRPr lang="en-US" sz="1600" dirty="0">
              <a:solidFill>
                <a:srgbClr val="FFFFFF"/>
              </a:solidFill>
            </a:endParaRPr>
          </a:p>
          <a:p>
            <a:r>
              <a:rPr lang="en-US" sz="1600" dirty="0">
                <a:solidFill>
                  <a:srgbClr val="FFFFFF"/>
                </a:solidFill>
              </a:rPr>
              <a:t>December 2020 $121.5 – February 2022 $246.2</a:t>
            </a:r>
          </a:p>
          <a:p>
            <a:r>
              <a:rPr lang="en-US" sz="1600" dirty="0">
                <a:solidFill>
                  <a:srgbClr val="FFFFFF"/>
                </a:solidFill>
              </a:rPr>
              <a:t>Prices Increased by 203%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F50912-06FD-4216-BAD3-21050F595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765314"/>
            <a:ext cx="3931920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person holding a phone&#10;&#10;Description automatically generated with low confidence">
            <a:extLst>
              <a:ext uri="{FF2B5EF4-FFF2-40B4-BE49-F238E27FC236}">
                <a16:creationId xmlns:a16="http://schemas.microsoft.com/office/drawing/2014/main" id="{F5E515D8-A83B-281C-FF72-47AA594E1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7208" y="222990"/>
            <a:ext cx="6493187" cy="641202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44203C6-F0C5-1E70-D113-D25F5F925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2858" y="2541637"/>
            <a:ext cx="445859" cy="445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921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ky, outdoor, crowd&#10;&#10;Description automatically generated">
            <a:extLst>
              <a:ext uri="{FF2B5EF4-FFF2-40B4-BE49-F238E27FC236}">
                <a16:creationId xmlns:a16="http://schemas.microsoft.com/office/drawing/2014/main" id="{699A1E29-8A5E-10DA-7870-5F9A22BB35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5709" r="-1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191B84-AB3A-825D-E477-2E5595A830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2011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457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5231547-F69E-41A9-93A9-B70B5E3064F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7A7C301-87CC-4EB1-AF40-15075522FC5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EA402E5-52EF-430B-8CCB-B4AAA8C467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312</TotalTime>
  <Words>344</Words>
  <Application>Microsoft Macintosh PowerPoint</Application>
  <PresentationFormat>Widescreen</PresentationFormat>
  <Paragraphs>42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Tw Cen MT</vt:lpstr>
      <vt:lpstr>Tw Cen MT Condensed</vt:lpstr>
      <vt:lpstr>Wingdings 3</vt:lpstr>
      <vt:lpstr>Integral</vt:lpstr>
      <vt:lpstr>Coffee over time</vt:lpstr>
      <vt:lpstr>FINAL 3  Brewers</vt:lpstr>
      <vt:lpstr>Chelsea Miller </vt:lpstr>
      <vt:lpstr>Gustavo A hernandez</vt:lpstr>
      <vt:lpstr>Henrietta (Henri) tudela</vt:lpstr>
      <vt:lpstr>COFFEE</vt:lpstr>
      <vt:lpstr>PowerPoint Presentation</vt:lpstr>
      <vt:lpstr>Did coffee defeated covid-19?</vt:lpstr>
      <vt:lpstr>2011</vt:lpstr>
      <vt:lpstr>THE ONE-CENT STORM  STARBUCKS MADE NEW YORKERS COUNT PENNIES IN 2011   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Coffee over time</dc:title>
  <dc:creator>Gustavo Hernandez</dc:creator>
  <cp:lastModifiedBy>Gustavo Hernandez</cp:lastModifiedBy>
  <cp:revision>1</cp:revision>
  <dcterms:created xsi:type="dcterms:W3CDTF">2022-07-10T08:01:30Z</dcterms:created>
  <dcterms:modified xsi:type="dcterms:W3CDTF">2022-07-10T13:13:44Z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